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Heptabase card “KT.Team” in /Users/ekaterinaefros/Работа локально/Ilya Drive Sync/.ilya-drive-cache/files/Vault/90-инфра/Heptabase-Data-Backup-2026-05-11T08-29-21-278Z.zip</a:t>
            </a:r>
          </a:p>
          <a:p>
            <a:r>
              <a:t>- Slide 43, /Users/ekaterinaefros/Работа локально/Ilya Drive Sync/.ilya-drive-cache/files/Vault/10-отделы/02-продажи-маркетинг/02 — Производство знания-контента/02.1 — Производство контента/_контент-система-импорт/Терра_ток_презентация_аналитического_этапа_fin.pdf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7C0482A-EC04-4AF1-B579-C32D3F72B84E}"/>
              </a:ext>
            </a:extLst>
          </p:cNvPr>
          <p:cNvSpPr>
            <a:spLocks noGrp="1"/>
          </p:cNvSpPr>
          <p:nvPr/>
        </p:nvSpPr>
        <p:spPr>
          <a:xfrm>
            <a:off x="566928" y="3657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PAPER PLANES</a:t>
            </a:r>
            <a:endParaRPr sz="110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E6E8AF8-D200-48EC-8C0B-1EEB69B5BF34}"/>
              </a:ext>
            </a:extLst>
          </p:cNvPr>
          <p:cNvSpPr>
            <a:spLocks noGrp="1"/>
          </p:cNvSpPr>
          <p:nvPr/>
        </p:nvSpPr>
        <p:spPr>
          <a:xfrm>
            <a:off x="566928" y="658368"/>
            <a:ext cx="1920240" cy="0"/>
          </a:xfrm>
          <a:prstGeom prst="line">
            <a:avLst/>
          </a:prstGeom>
          <a:noFill/>
          <a:ln w="19050">
            <a:solidFill>
              <a:srgbClr val="FF5B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A53CC21-7DA1-4CE1-908A-5C163C82FF22}"/>
              </a:ext>
            </a:extLst>
          </p:cNvPr>
          <p:cNvSpPr>
            <a:spLocks noGrp="1"/>
          </p:cNvSpPr>
          <p:nvPr/>
        </p:nvSpPr>
        <p:spPr>
          <a:xfrm>
            <a:off x="566928" y="841248"/>
            <a:ext cx="11055096" cy="868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sz="2900" b="1" spc="-40">
                <a:solidFill>
                  <a:srgbClr val="1A1714"/>
                </a:solidFill>
                <a:latin typeface="Oswald"/>
                <a:ea typeface="Oswald"/>
                <a:cs typeface="Oswald"/>
              </a:rPr>
              <a:t>Paper Planes для технологических компаний</a:t>
            </a:r>
            <a:endParaRPr sz="29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991C781-2C64-4A73-9FA3-B6A22F44D15B}"/>
              </a:ext>
            </a:extLst>
          </p:cNvPr>
          <p:cNvSpPr>
            <a:spLocks noGrp="1"/>
          </p:cNvSpPr>
          <p:nvPr/>
        </p:nvSpPr>
        <p:spPr>
          <a:xfrm>
            <a:off x="566928" y="1700784"/>
            <a:ext cx="9692640" cy="4114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sz="1450" b="1">
                <a:solidFill>
                  <a:srgbClr val="1A1714"/>
                </a:solidFill>
                <a:latin typeface="Inter Tight"/>
                <a:ea typeface="Inter Tight"/>
                <a:cs typeface="Inter Tight"/>
              </a:rPr>
              <a:t>Переводим рост технологической компании из режима ручного управления в управляемую систему</a:t>
            </a:r>
            <a:endParaRPr sz="14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1D76678-E0B6-4075-95EC-875E718DF5C5}"/>
              </a:ext>
            </a:extLst>
          </p:cNvPr>
          <p:cNvSpPr>
            <a:spLocks noGrp="1"/>
          </p:cNvSpPr>
          <p:nvPr/>
        </p:nvSpPr>
        <p:spPr>
          <a:xfrm>
            <a:off x="566928" y="2139696"/>
            <a:ext cx="9692640" cy="3474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sz="1250">
                <a:solidFill>
                  <a:srgbClr val="6E6A62"/>
                </a:solidFill>
                <a:latin typeface="Inter Tight"/>
                <a:ea typeface="Inter Tight"/>
                <a:cs typeface="Inter Tight"/>
              </a:rPr>
              <a:t>Paper Planes работает не с отдельными функциями бизнеса, а с системой роста компании.</a:t>
            </a:r>
            <a:endParaRPr sz="125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15F69BC8-8FC5-4051-848A-104DAA97BD25}"/>
              </a:ext>
            </a:extLst>
          </p:cNvPr>
          <p:cNvSpPr>
            <a:spLocks noGrp="1"/>
          </p:cNvSpPr>
          <p:nvPr/>
        </p:nvSpPr>
        <p:spPr>
          <a:xfrm>
            <a:off x="566928" y="2542032"/>
            <a:ext cx="11055096" cy="0"/>
          </a:xfrm>
          <a:prstGeom prst="line">
            <a:avLst/>
          </a:prstGeom>
          <a:noFill/>
          <a:ln w="12700">
            <a:solidFill>
              <a:srgbClr val="B7B2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807EEF5-F6AB-45EE-BAC2-5405E096F136}"/>
              </a:ext>
            </a:extLst>
          </p:cNvPr>
          <p:cNvSpPr>
            <a:spLocks noGrp="1"/>
          </p:cNvSpPr>
          <p:nvPr/>
        </p:nvSpPr>
        <p:spPr>
          <a:xfrm>
            <a:off x="566928" y="26517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СИСТЕМА РОСТА</a:t>
            </a:r>
            <a:endParaRPr sz="110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55B0E5A-D73F-4B1D-880E-2F6A757439EF}"/>
              </a:ext>
            </a:extLst>
          </p:cNvPr>
          <p:cNvSpPr>
            <a:spLocks noGrp="1"/>
          </p:cNvSpPr>
          <p:nvPr/>
        </p:nvSpPr>
        <p:spPr>
          <a:xfrm>
            <a:off x="566928" y="2999232"/>
            <a:ext cx="11055096" cy="0"/>
          </a:xfrm>
          <a:prstGeom prst="line">
            <a:avLst/>
          </a:prstGeom>
          <a:noFill/>
          <a:ln w="12700">
            <a:solidFill>
              <a:srgbClr val="B7B2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27B78F33-272B-4FDD-B36C-2CD9DF05958F}"/>
              </a:ext>
            </a:extLst>
          </p:cNvPr>
          <p:cNvSpPr>
            <a:spLocks noGrp="1"/>
          </p:cNvSpPr>
          <p:nvPr/>
        </p:nvSpPr>
        <p:spPr>
          <a:xfrm>
            <a:off x="566928" y="2999232"/>
            <a:ext cx="0" cy="1682496"/>
          </a:xfrm>
          <a:prstGeom prst="line">
            <a:avLst/>
          </a:prstGeom>
          <a:noFill/>
          <a:ln w="12700">
            <a:solidFill>
              <a:srgbClr val="B7B2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671E3659-9FA5-4045-BC2F-F0F1836DD47E}"/>
              </a:ext>
            </a:extLst>
          </p:cNvPr>
          <p:cNvSpPr>
            <a:spLocks noGrp="1"/>
          </p:cNvSpPr>
          <p:nvPr/>
        </p:nvSpPr>
        <p:spPr>
          <a:xfrm>
            <a:off x="566928" y="2999232"/>
            <a:ext cx="2763774" cy="841248"/>
          </a:xfrm>
          <a:prstGeom prst="rect">
            <a:avLst/>
          </a:prstGeom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43AAC80-D14B-4569-9EEE-A52ECE009534}"/>
              </a:ext>
            </a:extLst>
          </p:cNvPr>
          <p:cNvSpPr>
            <a:spLocks noGrp="1"/>
          </p:cNvSpPr>
          <p:nvPr/>
        </p:nvSpPr>
        <p:spPr>
          <a:xfrm>
            <a:off x="731520" y="3108960"/>
            <a:ext cx="243459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1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01</a:t>
            </a:r>
            <a:endParaRPr sz="11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A8A1BCB-28C5-41C8-8B33-B186731824B9}"/>
              </a:ext>
            </a:extLst>
          </p:cNvPr>
          <p:cNvSpPr>
            <a:spLocks noGrp="1"/>
          </p:cNvSpPr>
          <p:nvPr/>
        </p:nvSpPr>
        <p:spPr>
          <a:xfrm>
            <a:off x="731520" y="3401568"/>
            <a:ext cx="2434590" cy="4023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sz="1350" b="1">
                <a:solidFill>
                  <a:srgbClr val="1A1714"/>
                </a:solidFill>
                <a:latin typeface="Inter Tight"/>
                <a:ea typeface="Inter Tight"/>
                <a:cs typeface="Inter Tight"/>
              </a:rPr>
              <a:t>P&amp;L</a:t>
            </a:r>
            <a:endParaRPr sz="135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085851B8-63F8-49FE-99B9-BC4AEEE0E4B4}"/>
              </a:ext>
            </a:extLst>
          </p:cNvPr>
          <p:cNvSpPr>
            <a:spLocks noGrp="1"/>
          </p:cNvSpPr>
          <p:nvPr/>
        </p:nvSpPr>
        <p:spPr>
          <a:xfrm>
            <a:off x="3330702" y="2999232"/>
            <a:ext cx="2763774" cy="841248"/>
          </a:xfrm>
          <a:prstGeom prst="rect">
            <a:avLst/>
          </a:prstGeom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F42070DB-1110-4A5E-B597-297DFDC7610A}"/>
              </a:ext>
            </a:extLst>
          </p:cNvPr>
          <p:cNvSpPr>
            <a:spLocks noGrp="1"/>
          </p:cNvSpPr>
          <p:nvPr/>
        </p:nvSpPr>
        <p:spPr>
          <a:xfrm>
            <a:off x="3495294" y="3108960"/>
            <a:ext cx="243459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1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02</a:t>
            </a:r>
            <a:endParaRPr sz="110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DA003D6-CDB8-4737-A191-B9A732A4E314}"/>
              </a:ext>
            </a:extLst>
          </p:cNvPr>
          <p:cNvSpPr>
            <a:spLocks noGrp="1"/>
          </p:cNvSpPr>
          <p:nvPr/>
        </p:nvSpPr>
        <p:spPr>
          <a:xfrm>
            <a:off x="3495294" y="3401568"/>
            <a:ext cx="2434590" cy="4023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sz="1350" b="1">
                <a:solidFill>
                  <a:srgbClr val="1A1714"/>
                </a:solidFill>
                <a:latin typeface="Inter Tight"/>
                <a:ea typeface="Inter Tight"/>
                <a:cs typeface="Inter Tight"/>
              </a:rPr>
              <a:t>Продукт</a:t>
            </a:r>
            <a:endParaRPr sz="135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11DEC75-D969-48EE-BBEC-031BB67F0DBE}"/>
              </a:ext>
            </a:extLst>
          </p:cNvPr>
          <p:cNvSpPr>
            <a:spLocks noGrp="1"/>
          </p:cNvSpPr>
          <p:nvPr/>
        </p:nvSpPr>
        <p:spPr>
          <a:xfrm>
            <a:off x="6094476" y="2999232"/>
            <a:ext cx="2763774" cy="841248"/>
          </a:xfrm>
          <a:prstGeom prst="rect">
            <a:avLst/>
          </a:prstGeom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9783F4E-3830-47C1-850B-E91E2A0925EE}"/>
              </a:ext>
            </a:extLst>
          </p:cNvPr>
          <p:cNvSpPr>
            <a:spLocks noGrp="1"/>
          </p:cNvSpPr>
          <p:nvPr/>
        </p:nvSpPr>
        <p:spPr>
          <a:xfrm>
            <a:off x="6259068" y="3108960"/>
            <a:ext cx="243459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1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03</a:t>
            </a:r>
            <a:endParaRPr sz="11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84BE610-1847-420C-81E4-33467D1E36BB}"/>
              </a:ext>
            </a:extLst>
          </p:cNvPr>
          <p:cNvSpPr>
            <a:spLocks noGrp="1"/>
          </p:cNvSpPr>
          <p:nvPr/>
        </p:nvSpPr>
        <p:spPr>
          <a:xfrm>
            <a:off x="6259068" y="3401568"/>
            <a:ext cx="2434590" cy="4023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sz="1350" b="1">
                <a:solidFill>
                  <a:srgbClr val="1A1714"/>
                </a:solidFill>
                <a:latin typeface="Inter Tight"/>
                <a:ea typeface="Inter Tight"/>
                <a:cs typeface="Inter Tight"/>
              </a:rPr>
              <a:t>Клиентский путь</a:t>
            </a:r>
            <a:endParaRPr sz="135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5067E6F4-266E-4177-B2E1-6AE380190A63}"/>
              </a:ext>
            </a:extLst>
          </p:cNvPr>
          <p:cNvSpPr>
            <a:spLocks noGrp="1"/>
          </p:cNvSpPr>
          <p:nvPr/>
        </p:nvSpPr>
        <p:spPr>
          <a:xfrm>
            <a:off x="8858250" y="2999232"/>
            <a:ext cx="2763774" cy="841248"/>
          </a:xfrm>
          <a:prstGeom prst="rect">
            <a:avLst/>
          </a:prstGeom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9954F8F-F3EB-42C8-9A62-011D392FC11E}"/>
              </a:ext>
            </a:extLst>
          </p:cNvPr>
          <p:cNvSpPr>
            <a:spLocks noGrp="1"/>
          </p:cNvSpPr>
          <p:nvPr/>
        </p:nvSpPr>
        <p:spPr>
          <a:xfrm>
            <a:off x="9022842" y="3108960"/>
            <a:ext cx="243459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1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04</a:t>
            </a:r>
            <a:endParaRPr sz="11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47885E8-696A-4AC4-8A37-AFCC195CD3DA}"/>
              </a:ext>
            </a:extLst>
          </p:cNvPr>
          <p:cNvSpPr>
            <a:spLocks noGrp="1"/>
          </p:cNvSpPr>
          <p:nvPr/>
        </p:nvSpPr>
        <p:spPr>
          <a:xfrm>
            <a:off x="9022842" y="3401568"/>
            <a:ext cx="2434590" cy="4023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sz="1350" b="1">
                <a:solidFill>
                  <a:srgbClr val="1A1714"/>
                </a:solidFill>
                <a:latin typeface="Inter Tight"/>
                <a:ea typeface="Inter Tight"/>
                <a:cs typeface="Inter Tight"/>
              </a:rPr>
              <a:t>Продажи</a:t>
            </a:r>
            <a:endParaRPr sz="135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4189B2D1-4AF8-44AC-9024-B58E1CE01F47}"/>
              </a:ext>
            </a:extLst>
          </p:cNvPr>
          <p:cNvSpPr>
            <a:spLocks noGrp="1"/>
          </p:cNvSpPr>
          <p:nvPr/>
        </p:nvSpPr>
        <p:spPr>
          <a:xfrm>
            <a:off x="566928" y="3840480"/>
            <a:ext cx="2763774" cy="841248"/>
          </a:xfrm>
          <a:prstGeom prst="rect">
            <a:avLst/>
          </a:prstGeom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62F5EC6A-43FE-42C2-9058-724A66DF637A}"/>
              </a:ext>
            </a:extLst>
          </p:cNvPr>
          <p:cNvSpPr>
            <a:spLocks noGrp="1"/>
          </p:cNvSpPr>
          <p:nvPr/>
        </p:nvSpPr>
        <p:spPr>
          <a:xfrm>
            <a:off x="731520" y="3950208"/>
            <a:ext cx="243459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1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05</a:t>
            </a:r>
            <a:endParaRPr sz="110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44DCA561-48A3-4733-ADC7-85E2AB282DD1}"/>
              </a:ext>
            </a:extLst>
          </p:cNvPr>
          <p:cNvSpPr>
            <a:spLocks noGrp="1"/>
          </p:cNvSpPr>
          <p:nvPr/>
        </p:nvSpPr>
        <p:spPr>
          <a:xfrm>
            <a:off x="731520" y="4242816"/>
            <a:ext cx="2434590" cy="4023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sz="1350" b="1">
                <a:solidFill>
                  <a:srgbClr val="1A1714"/>
                </a:solidFill>
                <a:latin typeface="Inter Tight"/>
                <a:ea typeface="Inter Tight"/>
                <a:cs typeface="Inter Tight"/>
              </a:rPr>
              <a:t>Данные</a:t>
            </a:r>
            <a:endParaRPr sz="135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83C99A56-3D75-47EC-A621-426FAEE163CA}"/>
              </a:ext>
            </a:extLst>
          </p:cNvPr>
          <p:cNvSpPr>
            <a:spLocks noGrp="1"/>
          </p:cNvSpPr>
          <p:nvPr/>
        </p:nvSpPr>
        <p:spPr>
          <a:xfrm>
            <a:off x="3330702" y="3840480"/>
            <a:ext cx="2763774" cy="841248"/>
          </a:xfrm>
          <a:prstGeom prst="rect">
            <a:avLst/>
          </a:prstGeom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C9AE885A-FEFA-4CB2-BBF4-7838A114B637}"/>
              </a:ext>
            </a:extLst>
          </p:cNvPr>
          <p:cNvSpPr>
            <a:spLocks noGrp="1"/>
          </p:cNvSpPr>
          <p:nvPr/>
        </p:nvSpPr>
        <p:spPr>
          <a:xfrm>
            <a:off x="3495294" y="3950208"/>
            <a:ext cx="243459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1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06</a:t>
            </a:r>
            <a:endParaRPr sz="110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F09DACCD-A354-4B91-8D27-64A59807E906}"/>
              </a:ext>
            </a:extLst>
          </p:cNvPr>
          <p:cNvSpPr>
            <a:spLocks noGrp="1"/>
          </p:cNvSpPr>
          <p:nvPr/>
        </p:nvSpPr>
        <p:spPr>
          <a:xfrm>
            <a:off x="3495294" y="4242816"/>
            <a:ext cx="2434590" cy="4023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sz="1350" b="1">
                <a:solidFill>
                  <a:srgbClr val="1A1714"/>
                </a:solidFill>
                <a:latin typeface="Inter Tight"/>
                <a:ea typeface="Inter Tight"/>
                <a:cs typeface="Inter Tight"/>
              </a:rPr>
              <a:t>Роли</a:t>
            </a:r>
            <a:endParaRPr sz="135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5D423C7B-7F08-4754-BD87-9052C7DD101A}"/>
              </a:ext>
            </a:extLst>
          </p:cNvPr>
          <p:cNvSpPr>
            <a:spLocks noGrp="1"/>
          </p:cNvSpPr>
          <p:nvPr/>
        </p:nvSpPr>
        <p:spPr>
          <a:xfrm>
            <a:off x="6094476" y="3840480"/>
            <a:ext cx="2763774" cy="841248"/>
          </a:xfrm>
          <a:prstGeom prst="rect">
            <a:avLst/>
          </a:prstGeom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17D735D0-1D2B-4088-8ACD-C664B41258C0}"/>
              </a:ext>
            </a:extLst>
          </p:cNvPr>
          <p:cNvSpPr>
            <a:spLocks noGrp="1"/>
          </p:cNvSpPr>
          <p:nvPr/>
        </p:nvSpPr>
        <p:spPr>
          <a:xfrm>
            <a:off x="6259068" y="3950208"/>
            <a:ext cx="243459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1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07</a:t>
            </a:r>
            <a:endParaRPr sz="110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F598FE28-1BF6-46BA-847B-E3C2AD1B5AB5}"/>
              </a:ext>
            </a:extLst>
          </p:cNvPr>
          <p:cNvSpPr>
            <a:spLocks noGrp="1"/>
          </p:cNvSpPr>
          <p:nvPr/>
        </p:nvSpPr>
        <p:spPr>
          <a:xfrm>
            <a:off x="6259068" y="4242816"/>
            <a:ext cx="2434590" cy="4023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sz="1350" b="1">
                <a:solidFill>
                  <a:srgbClr val="1A1714"/>
                </a:solidFill>
                <a:latin typeface="Inter Tight"/>
                <a:ea typeface="Inter Tight"/>
                <a:cs typeface="Inter Tight"/>
              </a:rPr>
              <a:t>KPI</a:t>
            </a:r>
            <a:endParaRPr sz="1350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3A10FCFE-95EB-49F8-BE36-3D54186DEF74}"/>
              </a:ext>
            </a:extLst>
          </p:cNvPr>
          <p:cNvSpPr>
            <a:spLocks noGrp="1"/>
          </p:cNvSpPr>
          <p:nvPr/>
        </p:nvSpPr>
        <p:spPr>
          <a:xfrm>
            <a:off x="8858250" y="3840480"/>
            <a:ext cx="2763774" cy="841248"/>
          </a:xfrm>
          <a:prstGeom prst="rect">
            <a:avLst/>
          </a:prstGeom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E9CCD389-3D26-4AA1-A684-43F8D4643906}"/>
              </a:ext>
            </a:extLst>
          </p:cNvPr>
          <p:cNvSpPr>
            <a:spLocks noGrp="1"/>
          </p:cNvSpPr>
          <p:nvPr/>
        </p:nvSpPr>
        <p:spPr>
          <a:xfrm>
            <a:off x="9022842" y="3950208"/>
            <a:ext cx="243459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1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08</a:t>
            </a:r>
            <a:endParaRPr sz="110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6D499E7D-3574-4C65-BE70-30D83392A796}"/>
              </a:ext>
            </a:extLst>
          </p:cNvPr>
          <p:cNvSpPr>
            <a:spLocks noGrp="1"/>
          </p:cNvSpPr>
          <p:nvPr/>
        </p:nvSpPr>
        <p:spPr>
          <a:xfrm>
            <a:off x="9022842" y="4242816"/>
            <a:ext cx="2434590" cy="4023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sz="1350" b="1">
                <a:solidFill>
                  <a:srgbClr val="1A1714"/>
                </a:solidFill>
                <a:latin typeface="Inter Tight"/>
                <a:ea typeface="Inter Tight"/>
                <a:cs typeface="Inter Tight"/>
              </a:rPr>
              <a:t>Управленческий ритм</a:t>
            </a:r>
            <a:endParaRPr sz="1350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4E25B6C6-9D27-4171-B61C-9EBAD5E23CCF}"/>
              </a:ext>
            </a:extLst>
          </p:cNvPr>
          <p:cNvSpPr>
            <a:spLocks noGrp="1"/>
          </p:cNvSpPr>
          <p:nvPr/>
        </p:nvSpPr>
        <p:spPr>
          <a:xfrm>
            <a:off x="1948815" y="4681728"/>
            <a:ext cx="4145661" cy="310896"/>
          </a:xfrm>
          <a:prstGeom prst="line">
            <a:avLst/>
          </a:prstGeom>
          <a:noFill/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BAE13437-36E7-4F1E-A0C8-3F8A2DA58E9C}"/>
              </a:ext>
            </a:extLst>
          </p:cNvPr>
          <p:cNvSpPr>
            <a:spLocks noGrp="1"/>
          </p:cNvSpPr>
          <p:nvPr/>
        </p:nvSpPr>
        <p:spPr>
          <a:xfrm>
            <a:off x="4712589" y="4681728"/>
            <a:ext cx="1381887" cy="310896"/>
          </a:xfrm>
          <a:prstGeom prst="line">
            <a:avLst/>
          </a:prstGeom>
          <a:noFill/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7D8B4054-E20A-4658-B7E6-97EE8C052ABF}"/>
              </a:ext>
            </a:extLst>
          </p:cNvPr>
          <p:cNvSpPr>
            <a:spLocks noGrp="1"/>
          </p:cNvSpPr>
          <p:nvPr/>
        </p:nvSpPr>
        <p:spPr>
          <a:xfrm flipH="1">
            <a:off x="6094476" y="4681728"/>
            <a:ext cx="1381887" cy="310896"/>
          </a:xfrm>
          <a:prstGeom prst="line">
            <a:avLst/>
          </a:prstGeom>
          <a:noFill/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C1FF8FD9-50C7-495D-9675-EF745BF71D25}"/>
              </a:ext>
            </a:extLst>
          </p:cNvPr>
          <p:cNvSpPr>
            <a:spLocks noGrp="1"/>
          </p:cNvSpPr>
          <p:nvPr/>
        </p:nvSpPr>
        <p:spPr>
          <a:xfrm flipH="1">
            <a:off x="6094476" y="4681728"/>
            <a:ext cx="4145661" cy="310896"/>
          </a:xfrm>
          <a:prstGeom prst="line">
            <a:avLst/>
          </a:prstGeom>
          <a:noFill/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235E3B42-2FC0-4F65-8BAF-0E0DE8E4DDFC}"/>
              </a:ext>
            </a:extLst>
          </p:cNvPr>
          <p:cNvSpPr>
            <a:spLocks noGrp="1"/>
          </p:cNvSpPr>
          <p:nvPr/>
        </p:nvSpPr>
        <p:spPr>
          <a:xfrm>
            <a:off x="6039612" y="4937760"/>
            <a:ext cx="109728" cy="109728"/>
          </a:xfrm>
          <a:prstGeom prst="ellipse">
            <a:avLst/>
          </a:prstGeom>
          <a:solidFill>
            <a:srgbClr val="FF5B3D"/>
          </a:solidFill>
        </p:spPr>
        <p:txBody>
          <a:bodyPr/>
          <a:lstStyle/>
          <a:p>
            <a:endParaRPr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0A1C9293-2DCB-46D6-B64B-400022E2A994}"/>
              </a:ext>
            </a:extLst>
          </p:cNvPr>
          <p:cNvSpPr>
            <a:spLocks noGrp="1"/>
          </p:cNvSpPr>
          <p:nvPr/>
        </p:nvSpPr>
        <p:spPr>
          <a:xfrm>
            <a:off x="6094476" y="4992624"/>
            <a:ext cx="0" cy="201168"/>
          </a:xfrm>
          <a:prstGeom prst="line">
            <a:avLst/>
          </a:prstGeom>
          <a:noFill/>
          <a:ln w="19050">
            <a:solidFill>
              <a:srgbClr val="FF5B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>
            <a:extLst>
              <a:ext uri="{FF2B5EF4-FFF2-40B4-BE49-F238E27FC236}">
                <a16:creationId xmlns:a16="http://schemas.microsoft.com/office/drawing/2014/main" id="{3EF49EF4-E6AB-46F2-8BB9-2D6F28C412F7}"/>
              </a:ext>
            </a:extLst>
          </p:cNvPr>
          <p:cNvSpPr>
            <a:spLocks noGrp="1"/>
          </p:cNvSpPr>
          <p:nvPr/>
        </p:nvSpPr>
        <p:spPr>
          <a:xfrm>
            <a:off x="566928" y="5193792"/>
            <a:ext cx="11055096" cy="786384"/>
          </a:xfrm>
          <a:prstGeom prst="rect">
            <a:avLst/>
          </a:prstGeom>
          <a:solidFill>
            <a:srgbClr val="1A1714"/>
          </a:solidFill>
        </p:spPr>
        <p:txBody>
          <a:bodyPr/>
          <a:lstStyle/>
          <a:p>
            <a:endParaRPr/>
          </a:p>
        </p:txBody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94E63B22-C2E8-45CB-8665-A7D07A527171}"/>
              </a:ext>
            </a:extLst>
          </p:cNvPr>
          <p:cNvSpPr>
            <a:spLocks noGrp="1"/>
          </p:cNvSpPr>
          <p:nvPr/>
        </p:nvSpPr>
        <p:spPr>
          <a:xfrm>
            <a:off x="566928" y="5193792"/>
            <a:ext cx="11055096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sz="2600" b="1" spc="50">
                <a:solidFill>
                  <a:srgbClr val="FF5B3D"/>
                </a:solidFill>
                <a:latin typeface="Oswald"/>
                <a:ea typeface="Oswald"/>
                <a:cs typeface="Oswald"/>
              </a:rPr>
              <a:t>→  </a:t>
            </a:r>
            <a:r>
              <a:rPr sz="2600" b="1" spc="50">
                <a:solidFill>
                  <a:srgbClr val="FDFCFA"/>
                </a:solidFill>
                <a:latin typeface="Oswald"/>
                <a:ea typeface="Oswald"/>
                <a:cs typeface="Oswald"/>
              </a:rPr>
              <a:t>Управляемый рост</a:t>
            </a:r>
            <a:endParaRPr sz="2600"/>
          </a:p>
        </p:txBody>
      </p:sp>
    </p:spTree>
    <p:extLst>
      <p:ext uri="{BB962C8B-B14F-4D97-AF65-F5344CB8AC3E}">
        <p14:creationId xmlns:p14="http://schemas.microsoft.com/office/powerpoint/2010/main" val="1324954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C8E4FDB-77D7-4DC5-AB0E-E9FF5EB562A9}"/>
              </a:ext>
            </a:extLst>
          </p:cNvPr>
          <p:cNvSpPr>
            <a:spLocks noGrp="1"/>
          </p:cNvSpPr>
          <p:nvPr/>
        </p:nvSpPr>
        <p:spPr>
          <a:xfrm>
            <a:off x="9354312" y="256032"/>
            <a:ext cx="2286000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buNone/>
            </a:pPr>
            <a:r>
              <a:rPr sz="9200" b="1">
                <a:solidFill>
                  <a:srgbClr val="1A1714">
                    <a:alpha val="8000"/>
                  </a:srgbClr>
                </a:solidFill>
                <a:latin typeface="Unbounded"/>
                <a:ea typeface="Unbounded"/>
                <a:cs typeface="Unbounded"/>
              </a:rPr>
              <a:t>01</a:t>
            </a:r>
            <a:endParaRPr sz="9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879BD12-2B2F-4BB6-84D0-AB6C18B91B65}"/>
              </a:ext>
            </a:extLst>
          </p:cNvPr>
          <p:cNvSpPr>
            <a:spLocks noGrp="1"/>
          </p:cNvSpPr>
          <p:nvPr/>
        </p:nvSpPr>
        <p:spPr>
          <a:xfrm>
            <a:off x="566928" y="4572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КЕЙС 01</a:t>
            </a:r>
            <a:endParaRPr sz="11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F5A9CEE-D0E2-4D9F-824F-BD5EA094C1C2}"/>
              </a:ext>
            </a:extLst>
          </p:cNvPr>
          <p:cNvSpPr>
            <a:spLocks noGrp="1"/>
          </p:cNvSpPr>
          <p:nvPr/>
        </p:nvSpPr>
        <p:spPr>
          <a:xfrm>
            <a:off x="566928" y="786384"/>
            <a:ext cx="9592056" cy="1234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sz="2700" b="1" spc="-30">
                <a:solidFill>
                  <a:srgbClr val="1A1714"/>
                </a:solidFill>
                <a:latin typeface="Oswald"/>
                <a:ea typeface="Oswald"/>
                <a:cs typeface="Oswald"/>
              </a:rPr>
              <a:t>Рост SaaS и managed services через продуктовую и коммерческую трансформацию</a:t>
            </a:r>
            <a:endParaRPr sz="2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449540C-35AC-4B8C-80E7-BA853CF7D68F}"/>
              </a:ext>
            </a:extLst>
          </p:cNvPr>
          <p:cNvSpPr>
            <a:spLocks noGrp="1"/>
          </p:cNvSpPr>
          <p:nvPr/>
        </p:nvSpPr>
        <p:spPr>
          <a:xfrm>
            <a:off x="566928" y="2084832"/>
            <a:ext cx="11055096" cy="0"/>
          </a:xfrm>
          <a:prstGeom prst="line">
            <a:avLst/>
          </a:prstGeom>
          <a:noFill/>
          <a:ln w="12700">
            <a:solidFill>
              <a:srgbClr val="B7B2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0AE0DC8-F91F-4E27-8615-956ED3393DF4}"/>
              </a:ext>
            </a:extLst>
          </p:cNvPr>
          <p:cNvSpPr>
            <a:spLocks noGrp="1"/>
          </p:cNvSpPr>
          <p:nvPr/>
        </p:nvSpPr>
        <p:spPr>
          <a:xfrm>
            <a:off x="566928" y="2377440"/>
            <a:ext cx="324612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ЗАПРОС</a:t>
            </a:r>
            <a:endParaRPr sz="11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E2ED715-B10C-469E-AACE-F5406B5E15DA}"/>
              </a:ext>
            </a:extLst>
          </p:cNvPr>
          <p:cNvSpPr>
            <a:spLocks noGrp="1"/>
          </p:cNvSpPr>
          <p:nvPr/>
        </p:nvSpPr>
        <p:spPr>
          <a:xfrm>
            <a:off x="566928" y="2706624"/>
            <a:ext cx="3246120" cy="3749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sz="14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Найти новые точки роста выручки направления бухгалтерского аутсорсинга, повысить эффективность привлечения и удержания клиентов, усилить продуктовую линейку и позиционирование.</a:t>
            </a:r>
            <a:endParaRPr sz="140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5D79978-1E6A-4143-9EF7-95029ABB488C}"/>
              </a:ext>
            </a:extLst>
          </p:cNvPr>
          <p:cNvSpPr>
            <a:spLocks noGrp="1"/>
          </p:cNvSpPr>
          <p:nvPr/>
        </p:nvSpPr>
        <p:spPr>
          <a:xfrm>
            <a:off x="4041648" y="2377440"/>
            <a:ext cx="0" cy="4114800"/>
          </a:xfrm>
          <a:prstGeom prst="line">
            <a:avLst/>
          </a:prstGeom>
          <a:noFill/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27C282E-DD43-4EFA-896D-64555CEEBE66}"/>
              </a:ext>
            </a:extLst>
          </p:cNvPr>
          <p:cNvSpPr>
            <a:spLocks noGrp="1"/>
          </p:cNvSpPr>
          <p:nvPr/>
        </p:nvSpPr>
        <p:spPr>
          <a:xfrm>
            <a:off x="4270248" y="2377440"/>
            <a:ext cx="735177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ЧТО СДЕЛАЛИ</a:t>
            </a:r>
            <a:endParaRPr sz="11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2D427F4-6A67-4C19-B315-44C10FA7F607}"/>
              </a:ext>
            </a:extLst>
          </p:cNvPr>
          <p:cNvSpPr>
            <a:spLocks noGrp="1"/>
          </p:cNvSpPr>
          <p:nvPr/>
        </p:nvSpPr>
        <p:spPr>
          <a:xfrm>
            <a:off x="4270248" y="2706624"/>
            <a:ext cx="7351776" cy="23957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разложили экономику направления по Формуле прибыли;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проанализировали продажи, процессы и клиентский путь;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провели глубинные интервью и mystery shopping;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выделили клиентские сегменты;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разработали новые тарифы и продуктовые предложения;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предложили изменения в коммуникациях, onboarding, lead generation и upsell.</a:t>
            </a:r>
            <a:endParaRPr sz="120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3878B461-8504-414D-8D78-36A9FD09A1C8}"/>
              </a:ext>
            </a:extLst>
          </p:cNvPr>
          <p:cNvSpPr>
            <a:spLocks noGrp="1"/>
          </p:cNvSpPr>
          <p:nvPr/>
        </p:nvSpPr>
        <p:spPr>
          <a:xfrm>
            <a:off x="4249448" y="5102352"/>
            <a:ext cx="7351776" cy="1408176"/>
          </a:xfrm>
          <a:prstGeom prst="rect">
            <a:avLst/>
          </a:prstGeom>
          <a:solidFill>
            <a:srgbClr val="FFF1EC"/>
          </a:solidFill>
        </p:spPr>
        <p:txBody>
          <a:bodyPr/>
          <a:lstStyle/>
          <a:p>
            <a:pPr lvl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×2 клиентская база продукта «Аутсорсинг бухгалтерских услуг»;</a:t>
            </a:r>
          </a:p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≈20 млн руб. потенциал роста выручки, рассчитанный в бизнес-модели проекта;</a:t>
            </a:r>
          </a:p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создана масштабируемая коммерческая модель, объединяющая продукт, маркетинг и продажи;</a:t>
            </a:r>
          </a:p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компания получила новые точки роста за счет сегментации и развития продуктовой линейки.</a:t>
            </a: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4AA3EEE-65E8-4171-9F52-DDA5A047FE3E}"/>
              </a:ext>
            </a:extLst>
          </p:cNvPr>
          <p:cNvSpPr>
            <a:spLocks noGrp="1"/>
          </p:cNvSpPr>
          <p:nvPr/>
        </p:nvSpPr>
        <p:spPr>
          <a:xfrm>
            <a:off x="4270248" y="5102352"/>
            <a:ext cx="41148" cy="1389888"/>
          </a:xfrm>
          <a:prstGeom prst="rect">
            <a:avLst/>
          </a:prstGeom>
          <a:solidFill>
            <a:srgbClr val="FF5B3D"/>
          </a:solidFill>
        </p:spPr>
        <p:txBody>
          <a:bodyPr/>
          <a:lstStyle/>
          <a:p>
            <a:endParaRPr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2FC2D68-B5B4-46CF-9FE5-85B1CFDC4519}"/>
              </a:ext>
            </a:extLst>
          </p:cNvPr>
          <p:cNvSpPr>
            <a:spLocks noGrp="1"/>
          </p:cNvSpPr>
          <p:nvPr/>
        </p:nvSpPr>
        <p:spPr>
          <a:xfrm>
            <a:off x="4519195" y="5157216"/>
            <a:ext cx="689457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D13A28"/>
                </a:solidFill>
                <a:latin typeface="JetBrains Mono"/>
                <a:ea typeface="JetBrains Mono"/>
                <a:cs typeface="JetBrains Mono"/>
              </a:rPr>
              <a:t>РЕЗУЛЬТАТ</a:t>
            </a:r>
            <a:endParaRPr sz="11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3F5D235C-3CF1-4204-AA65-C85619D8897D}"/>
              </a:ext>
            </a:extLst>
          </p:cNvPr>
          <p:cNvSpPr>
            <a:spLocks noGrp="1"/>
          </p:cNvSpPr>
          <p:nvPr/>
        </p:nvSpPr>
        <p:spPr>
          <a:xfrm>
            <a:off x="4498848" y="5102352"/>
            <a:ext cx="6894576" cy="8412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 algn="l">
              <a:lnSpc>
                <a:spcPts val="1518"/>
              </a:lnSpc>
              <a:spcAft>
                <a:spcPts val="500"/>
              </a:spcAft>
              <a:buSzPct val="100000"/>
              <a:buChar char="—"/>
            </a:pPr>
            <a:endParaRPr sz="1150"/>
          </a:p>
        </p:txBody>
      </p:sp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6928" y="4682532"/>
            <a:ext cx="1827996" cy="182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11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0E781FB-8603-422B-89A0-7DF82DD1612B}"/>
              </a:ext>
            </a:extLst>
          </p:cNvPr>
          <p:cNvSpPr>
            <a:spLocks noGrp="1"/>
          </p:cNvSpPr>
          <p:nvPr/>
        </p:nvSpPr>
        <p:spPr>
          <a:xfrm>
            <a:off x="9354312" y="256032"/>
            <a:ext cx="2286000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buNone/>
            </a:pPr>
            <a:r>
              <a:rPr sz="9200" b="1">
                <a:solidFill>
                  <a:srgbClr val="1A1714">
                    <a:alpha val="8000"/>
                  </a:srgbClr>
                </a:solidFill>
                <a:latin typeface="Unbounded"/>
                <a:ea typeface="Unbounded"/>
                <a:cs typeface="Unbounded"/>
              </a:rPr>
              <a:t>02</a:t>
            </a:r>
            <a:endParaRPr sz="9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FB5040E-F8A2-42FD-9731-779F2E702931}"/>
              </a:ext>
            </a:extLst>
          </p:cNvPr>
          <p:cNvSpPr>
            <a:spLocks noGrp="1"/>
          </p:cNvSpPr>
          <p:nvPr/>
        </p:nvSpPr>
        <p:spPr>
          <a:xfrm>
            <a:off x="566928" y="4572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КЕЙС 02</a:t>
            </a:r>
            <a:endParaRPr sz="11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DACA9A3-5595-491C-922F-B6BD3D717FE2}"/>
              </a:ext>
            </a:extLst>
          </p:cNvPr>
          <p:cNvSpPr>
            <a:spLocks noGrp="1"/>
          </p:cNvSpPr>
          <p:nvPr/>
        </p:nvSpPr>
        <p:spPr>
          <a:xfrm>
            <a:off x="566928" y="786384"/>
            <a:ext cx="9592056" cy="1234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sz="2700" b="1" spc="-30">
                <a:solidFill>
                  <a:srgbClr val="1A1714"/>
                </a:solidFill>
                <a:latin typeface="Oswald"/>
                <a:ea typeface="Oswald"/>
                <a:cs typeface="Oswald"/>
              </a:rPr>
              <a:t>Яндекс.Дзен</a:t>
            </a:r>
            <a:endParaRPr sz="27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525C7D5-8792-4CDB-B206-E0C66CF6928A}"/>
              </a:ext>
            </a:extLst>
          </p:cNvPr>
          <p:cNvSpPr>
            <a:spLocks noGrp="1"/>
          </p:cNvSpPr>
          <p:nvPr/>
        </p:nvSpPr>
        <p:spPr>
          <a:xfrm>
            <a:off x="566928" y="1426464"/>
            <a:ext cx="9592056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sz="1400" b="1">
                <a:solidFill>
                  <a:srgbClr val="6E6A62"/>
                </a:solidFill>
                <a:latin typeface="Inter Tight"/>
                <a:ea typeface="Inter Tight"/>
                <a:cs typeface="Inter Tight"/>
              </a:rPr>
              <a:t>Подготовка медиаплатформы к масштабированию и сделке</a:t>
            </a:r>
            <a:endParaRPr sz="140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11419D0-C533-4766-BC17-259A848B66A9}"/>
              </a:ext>
            </a:extLst>
          </p:cNvPr>
          <p:cNvSpPr>
            <a:spLocks noGrp="1"/>
          </p:cNvSpPr>
          <p:nvPr/>
        </p:nvSpPr>
        <p:spPr>
          <a:xfrm>
            <a:off x="566928" y="2084832"/>
            <a:ext cx="11055096" cy="0"/>
          </a:xfrm>
          <a:prstGeom prst="line">
            <a:avLst/>
          </a:prstGeom>
          <a:noFill/>
          <a:ln w="12700">
            <a:solidFill>
              <a:srgbClr val="B7B2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82B3DBF-14D2-482A-A09E-54B5AFB8FF87}"/>
              </a:ext>
            </a:extLst>
          </p:cNvPr>
          <p:cNvSpPr>
            <a:spLocks noGrp="1"/>
          </p:cNvSpPr>
          <p:nvPr/>
        </p:nvSpPr>
        <p:spPr>
          <a:xfrm>
            <a:off x="566928" y="2377440"/>
            <a:ext cx="324612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ЗАПРОС</a:t>
            </a:r>
            <a:endParaRPr sz="11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D63E984-A35D-4CEC-9EC7-45D39E58E343}"/>
              </a:ext>
            </a:extLst>
          </p:cNvPr>
          <p:cNvSpPr>
            <a:spLocks noGrp="1"/>
          </p:cNvSpPr>
          <p:nvPr/>
        </p:nvSpPr>
        <p:spPr>
          <a:xfrm>
            <a:off x="566928" y="2706624"/>
            <a:ext cx="3246120" cy="3749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sz="14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Повысить операционную эффективность и подготовить компанию к продаже.</a:t>
            </a:r>
            <a:endParaRPr sz="140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B3AEEAFD-B7EB-4E36-AD75-AF14F5ED9392}"/>
              </a:ext>
            </a:extLst>
          </p:cNvPr>
          <p:cNvSpPr>
            <a:spLocks noGrp="1"/>
          </p:cNvSpPr>
          <p:nvPr/>
        </p:nvSpPr>
        <p:spPr>
          <a:xfrm>
            <a:off x="4041648" y="2377440"/>
            <a:ext cx="0" cy="4114800"/>
          </a:xfrm>
          <a:prstGeom prst="line">
            <a:avLst/>
          </a:prstGeom>
          <a:noFill/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CD9D2CA-96F3-4695-80BF-CAB59976571A}"/>
              </a:ext>
            </a:extLst>
          </p:cNvPr>
          <p:cNvSpPr>
            <a:spLocks noGrp="1"/>
          </p:cNvSpPr>
          <p:nvPr/>
        </p:nvSpPr>
        <p:spPr>
          <a:xfrm>
            <a:off x="4270248" y="2377440"/>
            <a:ext cx="735177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ЧТО СДЕЛАЛИ</a:t>
            </a:r>
            <a:endParaRPr sz="11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8A2B82E-15CC-4FA8-9932-94A15666F01E}"/>
              </a:ext>
            </a:extLst>
          </p:cNvPr>
          <p:cNvSpPr>
            <a:spLocks noGrp="1"/>
          </p:cNvSpPr>
          <p:nvPr/>
        </p:nvSpPr>
        <p:spPr>
          <a:xfrm>
            <a:off x="4270248" y="2706624"/>
            <a:ext cx="7351776" cy="15453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пересобрали стратегию продукта и систему KPI;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перестроили ключевые бизнес-процессы;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провели оценку команды, обучение и замену части руководителей;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совместно с продуктовой командой переработали алгоритмы ранжирования контента.</a:t>
            </a:r>
            <a:endParaRPr sz="120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51AF57C7-201C-47C5-9398-429B0F773C29}"/>
              </a:ext>
            </a:extLst>
          </p:cNvPr>
          <p:cNvSpPr>
            <a:spLocks noGrp="1"/>
          </p:cNvSpPr>
          <p:nvPr/>
        </p:nvSpPr>
        <p:spPr>
          <a:xfrm>
            <a:off x="4270248" y="4251960"/>
            <a:ext cx="7351776" cy="2240280"/>
          </a:xfrm>
          <a:prstGeom prst="rect">
            <a:avLst/>
          </a:prstGeom>
          <a:solidFill>
            <a:srgbClr val="FFF1EC"/>
          </a:solidFill>
        </p:spPr>
        <p:txBody>
          <a:bodyPr/>
          <a:lstStyle/>
          <a:p>
            <a:endParaRPr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82073C0-EE78-47CB-AFE9-738866E0B9E1}"/>
              </a:ext>
            </a:extLst>
          </p:cNvPr>
          <p:cNvSpPr>
            <a:spLocks noGrp="1"/>
          </p:cNvSpPr>
          <p:nvPr/>
        </p:nvSpPr>
        <p:spPr>
          <a:xfrm>
            <a:off x="4270248" y="4251960"/>
            <a:ext cx="41148" cy="2240280"/>
          </a:xfrm>
          <a:prstGeom prst="rect">
            <a:avLst/>
          </a:prstGeom>
          <a:solidFill>
            <a:srgbClr val="FF5B3D"/>
          </a:solidFill>
        </p:spPr>
        <p:txBody>
          <a:bodyPr/>
          <a:lstStyle/>
          <a:p>
            <a:endParaRPr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3E6BE61-ADFB-4576-A081-AB00DEC74331}"/>
              </a:ext>
            </a:extLst>
          </p:cNvPr>
          <p:cNvSpPr>
            <a:spLocks noGrp="1"/>
          </p:cNvSpPr>
          <p:nvPr/>
        </p:nvSpPr>
        <p:spPr>
          <a:xfrm>
            <a:off x="4526280" y="4379976"/>
            <a:ext cx="689457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D13A28"/>
                </a:solidFill>
                <a:latin typeface="JetBrains Mono"/>
                <a:ea typeface="JetBrains Mono"/>
                <a:cs typeface="JetBrains Mono"/>
              </a:rPr>
              <a:t>РЕЗУЛЬТАТ</a:t>
            </a:r>
            <a:endParaRPr sz="11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90283AC-1F3B-4B2E-93EA-42D9C7D16943}"/>
              </a:ext>
            </a:extLst>
          </p:cNvPr>
          <p:cNvSpPr>
            <a:spLocks noGrp="1"/>
          </p:cNvSpPr>
          <p:nvPr/>
        </p:nvSpPr>
        <p:spPr>
          <a:xfrm>
            <a:off x="4526280" y="4874278"/>
            <a:ext cx="6894576" cy="1691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 algn="l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+80% ко времени, проводимому пользователями на платформе;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рост рекламной выручки;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рост числа рекламодателей;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рост числа авторов;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рост команды примерно на треть без сопоставимого роста фонда оплаты труда.</a:t>
            </a:r>
            <a:endParaRPr sz="1100"/>
          </a:p>
        </p:txBody>
      </p:sp>
      <p:pic>
        <p:nvPicPr>
          <p:cNvPr id="31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86245" y="4773168"/>
            <a:ext cx="4213593" cy="107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26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CACF698-ABE0-40B4-966B-AEDC81FB3464}"/>
              </a:ext>
            </a:extLst>
          </p:cNvPr>
          <p:cNvSpPr>
            <a:spLocks noGrp="1"/>
          </p:cNvSpPr>
          <p:nvPr/>
        </p:nvSpPr>
        <p:spPr>
          <a:xfrm>
            <a:off x="9354312" y="256032"/>
            <a:ext cx="2286000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buNone/>
            </a:pPr>
            <a:r>
              <a:rPr sz="9200" b="1">
                <a:solidFill>
                  <a:srgbClr val="1A1714">
                    <a:alpha val="8000"/>
                  </a:srgbClr>
                </a:solidFill>
                <a:latin typeface="Unbounded"/>
                <a:ea typeface="Unbounded"/>
                <a:cs typeface="Unbounded"/>
              </a:rPr>
              <a:t>03</a:t>
            </a:r>
            <a:endParaRPr sz="9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D5EE76F-E7CF-4579-9E09-F97611B0280E}"/>
              </a:ext>
            </a:extLst>
          </p:cNvPr>
          <p:cNvSpPr>
            <a:spLocks noGrp="1"/>
          </p:cNvSpPr>
          <p:nvPr/>
        </p:nvSpPr>
        <p:spPr>
          <a:xfrm>
            <a:off x="566928" y="4572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КЕЙС 03</a:t>
            </a:r>
            <a:endParaRPr sz="11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8303295-6D62-4403-B1DD-1E4C40F3F38D}"/>
              </a:ext>
            </a:extLst>
          </p:cNvPr>
          <p:cNvSpPr>
            <a:spLocks noGrp="1"/>
          </p:cNvSpPr>
          <p:nvPr/>
        </p:nvSpPr>
        <p:spPr>
          <a:xfrm>
            <a:off x="566928" y="786384"/>
            <a:ext cx="9592056" cy="1234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sz="2700" b="1" spc="-30">
                <a:solidFill>
                  <a:srgbClr val="1A1714"/>
                </a:solidFill>
                <a:latin typeface="Oswald"/>
                <a:ea typeface="Oswald"/>
                <a:cs typeface="Oswald"/>
              </a:rPr>
              <a:t>Масштабирование enterprise-коммерции</a:t>
            </a:r>
            <a:endParaRPr sz="2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083D42B-898C-4F68-ADFE-52DF90020D2C}"/>
              </a:ext>
            </a:extLst>
          </p:cNvPr>
          <p:cNvSpPr>
            <a:spLocks noGrp="1"/>
          </p:cNvSpPr>
          <p:nvPr/>
        </p:nvSpPr>
        <p:spPr>
          <a:xfrm>
            <a:off x="566928" y="2084832"/>
            <a:ext cx="11055096" cy="0"/>
          </a:xfrm>
          <a:prstGeom prst="line">
            <a:avLst/>
          </a:prstGeom>
          <a:noFill/>
          <a:ln w="12700">
            <a:solidFill>
              <a:srgbClr val="B7B2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7BBBB8E-667B-4417-9D31-11839E1EC510}"/>
              </a:ext>
            </a:extLst>
          </p:cNvPr>
          <p:cNvSpPr>
            <a:spLocks noGrp="1"/>
          </p:cNvSpPr>
          <p:nvPr/>
        </p:nvSpPr>
        <p:spPr>
          <a:xfrm>
            <a:off x="566928" y="2377440"/>
            <a:ext cx="324612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ЗАПРОС</a:t>
            </a:r>
            <a:endParaRPr sz="11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EF634DF-AD26-44BB-836C-CDD47AF54A0F}"/>
              </a:ext>
            </a:extLst>
          </p:cNvPr>
          <p:cNvSpPr>
            <a:spLocks noGrp="1"/>
          </p:cNvSpPr>
          <p:nvPr/>
        </p:nvSpPr>
        <p:spPr>
          <a:xfrm>
            <a:off x="566928" y="2706624"/>
            <a:ext cx="3246120" cy="3749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sz="14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Подготовить коммерческую систему компании к следующему этапу роста: усилить партнерский канал, продуктовый портфель, CRM и организационную модель.</a:t>
            </a:r>
            <a:endParaRPr sz="140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26145E1B-D362-4D66-8CAC-CE5CBF77F34A}"/>
              </a:ext>
            </a:extLst>
          </p:cNvPr>
          <p:cNvSpPr>
            <a:spLocks noGrp="1"/>
          </p:cNvSpPr>
          <p:nvPr/>
        </p:nvSpPr>
        <p:spPr>
          <a:xfrm>
            <a:off x="4041648" y="2377440"/>
            <a:ext cx="0" cy="4114800"/>
          </a:xfrm>
          <a:prstGeom prst="line">
            <a:avLst/>
          </a:prstGeom>
          <a:noFill/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E975302-1179-43F0-A466-2D9F7ABC70D5}"/>
              </a:ext>
            </a:extLst>
          </p:cNvPr>
          <p:cNvSpPr>
            <a:spLocks noGrp="1"/>
          </p:cNvSpPr>
          <p:nvPr/>
        </p:nvSpPr>
        <p:spPr>
          <a:xfrm>
            <a:off x="4270248" y="2377440"/>
            <a:ext cx="735177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ЧТО СДЕЛАЛИ</a:t>
            </a:r>
            <a:endParaRPr sz="11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7D699E8-44F2-43C8-8736-0C00C0BDF73F}"/>
              </a:ext>
            </a:extLst>
          </p:cNvPr>
          <p:cNvSpPr>
            <a:spLocks noGrp="1"/>
          </p:cNvSpPr>
          <p:nvPr/>
        </p:nvSpPr>
        <p:spPr>
          <a:xfrm>
            <a:off x="4270248" y="2706624"/>
            <a:ext cx="7351776" cy="23957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реконструировали enterprise customer journey;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проанализировали коммерческую систему и CRM;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разработали модель развития партнерского канала;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сформировали требования к выводу новых продуктов;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описали организационные роли и зоны ответственности;</a:t>
            </a:r>
            <a:endParaRPr sz="1200"/>
          </a:p>
          <a:p>
            <a:pPr marL="342900" indent="-342900" algn="l">
              <a:lnSpc>
                <a:spcPts val="1584"/>
              </a:lnSpc>
              <a:spcAft>
                <a:spcPts val="600"/>
              </a:spcAft>
              <a:buSzPct val="100000"/>
              <a:buChar char="—"/>
            </a:pPr>
            <a:r>
              <a:rPr sz="12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подготовили требования к развитию коммерческой модели.</a:t>
            </a:r>
            <a:endParaRPr sz="120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8132710-BE4A-4E77-8428-DB3C06F9C783}"/>
              </a:ext>
            </a:extLst>
          </p:cNvPr>
          <p:cNvSpPr>
            <a:spLocks noGrp="1"/>
          </p:cNvSpPr>
          <p:nvPr/>
        </p:nvSpPr>
        <p:spPr>
          <a:xfrm>
            <a:off x="4270248" y="4742822"/>
            <a:ext cx="7351776" cy="1749418"/>
          </a:xfrm>
          <a:prstGeom prst="rect">
            <a:avLst/>
          </a:prstGeom>
          <a:solidFill>
            <a:srgbClr val="FFF1EC"/>
          </a:solidFill>
        </p:spPr>
        <p:txBody>
          <a:bodyPr/>
          <a:lstStyle/>
          <a:p>
            <a:endParaRPr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D72ADFD7-F6C8-436A-BDB2-7688318B36C1}"/>
              </a:ext>
            </a:extLst>
          </p:cNvPr>
          <p:cNvSpPr>
            <a:spLocks noGrp="1"/>
          </p:cNvSpPr>
          <p:nvPr/>
        </p:nvSpPr>
        <p:spPr>
          <a:xfrm>
            <a:off x="4270248" y="5102352"/>
            <a:ext cx="41148" cy="1389888"/>
          </a:xfrm>
          <a:prstGeom prst="rect">
            <a:avLst/>
          </a:prstGeom>
          <a:solidFill>
            <a:srgbClr val="FF5B3D"/>
          </a:solidFill>
        </p:spPr>
        <p:txBody>
          <a:bodyPr/>
          <a:lstStyle/>
          <a:p>
            <a:endParaRPr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2495C52-F418-4821-83A2-32ED95133567}"/>
              </a:ext>
            </a:extLst>
          </p:cNvPr>
          <p:cNvSpPr>
            <a:spLocks noGrp="1"/>
          </p:cNvSpPr>
          <p:nvPr/>
        </p:nvSpPr>
        <p:spPr>
          <a:xfrm>
            <a:off x="4539995" y="4882896"/>
            <a:ext cx="689457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D13A28"/>
                </a:solidFill>
                <a:latin typeface="JetBrains Mono"/>
                <a:ea typeface="JetBrains Mono"/>
                <a:cs typeface="JetBrains Mono"/>
              </a:rPr>
              <a:t>РЕЗУЛЬТАТ</a:t>
            </a:r>
            <a:endParaRPr sz="11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A4BBD6A-6EC0-4A61-96D0-D1B095F091D0}"/>
              </a:ext>
            </a:extLst>
          </p:cNvPr>
          <p:cNvSpPr>
            <a:spLocks noGrp="1"/>
          </p:cNvSpPr>
          <p:nvPr/>
        </p:nvSpPr>
        <p:spPr>
          <a:xfrm>
            <a:off x="4539995" y="5081186"/>
            <a:ext cx="6894576" cy="8412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спроектирована коммерческая модель, обеспечивающая целевой рост +30%;</a:t>
            </a:r>
          </a:p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создана основа для достижения бизнес-ориентира 2,35 млрд руб. выручки;</a:t>
            </a:r>
          </a:p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сформирована система масштабирования бизнеса с 1 000+ защищенных систем и сетью из 150+ партнеров;</a:t>
            </a:r>
          </a:p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устранены ключевые ограничения роста enterprise-коммерции: зависимость от одного продукта, перегрузка senior-команды и высокая концентрация партнерского канала.</a:t>
            </a: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1E9A1163-3FD6-01D6-30D8-FC7891382D37}"/>
              </a:ext>
            </a:extLst>
          </p:cNvPr>
          <p:cNvSpPr>
            <a:spLocks noGrp="1"/>
          </p:cNvSpPr>
          <p:nvPr/>
        </p:nvSpPr>
        <p:spPr>
          <a:xfrm>
            <a:off x="444406" y="5102352"/>
            <a:ext cx="3718400" cy="9233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1800" b="0" i="1" u="none" cap="none">
                <a:ln>
                  <a:noFill/>
                </a:ln>
                <a:solidFill>
                  <a:srgbClr val="000000"/>
                </a:solidFill>
                <a:latin typeface="-webkit-standard"/>
                <a:ea typeface="-webkit-standard"/>
                <a:cs typeface="-webkit-standard"/>
              </a:rPr>
              <a:t>Российский разработчик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1800" b="0" i="1" u="none" cap="none">
                <a:ln>
                  <a:noFill/>
                </a:ln>
                <a:solidFill>
                  <a:srgbClr val="000000"/>
                </a:solidFill>
                <a:latin typeface="-webkit-standard"/>
                <a:ea typeface="-webkit-standard"/>
                <a:cs typeface="-webkit-standard"/>
              </a:rPr>
              <a:t>enterprise-решений в области Identity Security</a:t>
            </a:r>
            <a:endParaRPr sz="1800" b="0" i="1" u="none" cap="none" baseline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7055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F71B048-F251-496C-8DFA-BB894A2C353B}"/>
              </a:ext>
            </a:extLst>
          </p:cNvPr>
          <p:cNvSpPr>
            <a:spLocks noGrp="1"/>
          </p:cNvSpPr>
          <p:nvPr/>
        </p:nvSpPr>
        <p:spPr>
          <a:xfrm>
            <a:off x="9354312" y="256032"/>
            <a:ext cx="2286000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buNone/>
            </a:pPr>
            <a:r>
              <a:rPr sz="9200" b="1">
                <a:solidFill>
                  <a:srgbClr val="1A1714">
                    <a:alpha val="8000"/>
                  </a:srgbClr>
                </a:solidFill>
                <a:latin typeface="Unbounded"/>
                <a:ea typeface="Unbounded"/>
                <a:cs typeface="Unbounded"/>
              </a:rPr>
              <a:t>04</a:t>
            </a:r>
            <a:endParaRPr sz="9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DC7461C-EF31-450C-9574-28BF39B79002}"/>
              </a:ext>
            </a:extLst>
          </p:cNvPr>
          <p:cNvSpPr>
            <a:spLocks noGrp="1"/>
          </p:cNvSpPr>
          <p:nvPr/>
        </p:nvSpPr>
        <p:spPr>
          <a:xfrm>
            <a:off x="566928" y="4572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КЕЙС 04</a:t>
            </a:r>
            <a:endParaRPr sz="11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8F5352A-7B5B-4DD3-A4E3-286E4A9E00E4}"/>
              </a:ext>
            </a:extLst>
          </p:cNvPr>
          <p:cNvSpPr>
            <a:spLocks noGrp="1"/>
          </p:cNvSpPr>
          <p:nvPr/>
        </p:nvSpPr>
        <p:spPr>
          <a:xfrm>
            <a:off x="566928" y="786384"/>
            <a:ext cx="9592056" cy="1234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sz="2700" b="1" spc="-30">
                <a:solidFill>
                  <a:srgbClr val="1A1714"/>
                </a:solidFill>
                <a:latin typeface="Oswald"/>
                <a:ea typeface="Oswald"/>
                <a:cs typeface="Oswald"/>
              </a:rPr>
              <a:t>Подготовка управленческой аналитики к промышленному BI-внедрению</a:t>
            </a:r>
            <a:endParaRPr sz="2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A672AE3-42E1-4124-A5C3-FF7ED3F598BE}"/>
              </a:ext>
            </a:extLst>
          </p:cNvPr>
          <p:cNvSpPr>
            <a:spLocks noGrp="1"/>
          </p:cNvSpPr>
          <p:nvPr/>
        </p:nvSpPr>
        <p:spPr>
          <a:xfrm>
            <a:off x="566928" y="2084832"/>
            <a:ext cx="11055096" cy="0"/>
          </a:xfrm>
          <a:prstGeom prst="line">
            <a:avLst/>
          </a:prstGeom>
          <a:noFill/>
          <a:ln w="12700">
            <a:solidFill>
              <a:srgbClr val="B7B2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8FF8110-9D93-4587-A561-160CAF36D9ED}"/>
              </a:ext>
            </a:extLst>
          </p:cNvPr>
          <p:cNvSpPr>
            <a:spLocks noGrp="1"/>
          </p:cNvSpPr>
          <p:nvPr/>
        </p:nvSpPr>
        <p:spPr>
          <a:xfrm>
            <a:off x="566928" y="2377440"/>
            <a:ext cx="324612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ЗАПРОС</a:t>
            </a:r>
            <a:endParaRPr sz="11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1F77905-1B61-4B2C-A4CA-0C706069BC8D}"/>
              </a:ext>
            </a:extLst>
          </p:cNvPr>
          <p:cNvSpPr>
            <a:spLocks noGrp="1"/>
          </p:cNvSpPr>
          <p:nvPr/>
        </p:nvSpPr>
        <p:spPr>
          <a:xfrm>
            <a:off x="566928" y="2706624"/>
            <a:ext cx="3246120" cy="3749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sz="14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Создать основу для построения управленческой аналитики и внедрения современной BI-системы.</a:t>
            </a:r>
            <a:endParaRPr sz="140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38B4D47-357B-4A67-AFF0-22C43AF0B52B}"/>
              </a:ext>
            </a:extLst>
          </p:cNvPr>
          <p:cNvSpPr>
            <a:spLocks noGrp="1"/>
          </p:cNvSpPr>
          <p:nvPr/>
        </p:nvSpPr>
        <p:spPr>
          <a:xfrm>
            <a:off x="4041648" y="2377440"/>
            <a:ext cx="0" cy="4114800"/>
          </a:xfrm>
          <a:prstGeom prst="line">
            <a:avLst/>
          </a:prstGeom>
          <a:noFill/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19ECE2A-EB74-45DE-9CFB-41E23FBF356E}"/>
              </a:ext>
            </a:extLst>
          </p:cNvPr>
          <p:cNvSpPr>
            <a:spLocks noGrp="1"/>
          </p:cNvSpPr>
          <p:nvPr/>
        </p:nvSpPr>
        <p:spPr>
          <a:xfrm>
            <a:off x="4270248" y="2377440"/>
            <a:ext cx="735177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ЧТО СДЕЛАЛИ</a:t>
            </a:r>
            <a:endParaRPr sz="11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96FE6AA-40EF-43DE-84E8-8B32CA64F0EC}"/>
              </a:ext>
            </a:extLst>
          </p:cNvPr>
          <p:cNvSpPr>
            <a:spLocks noGrp="1"/>
          </p:cNvSpPr>
          <p:nvPr/>
        </p:nvSpPr>
        <p:spPr>
          <a:xfrm>
            <a:off x="4270248" y="2706624"/>
            <a:ext cx="7351776" cy="23957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провели аудит готовности данных;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разработали архитектуру управленческих витрин;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подготовили HTML-прототип пирамиды дашбордов;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оценили готовность миграции в DataLens;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разработали технический реестр;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сформировали требования к data contracts и словарю данных;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определили правила QA и закрепили владельцев данных.</a:t>
            </a:r>
            <a:endParaRPr sz="110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573FBF0-749E-4899-8FAE-F5EA3C8CFF60}"/>
              </a:ext>
            </a:extLst>
          </p:cNvPr>
          <p:cNvSpPr>
            <a:spLocks noGrp="1"/>
          </p:cNvSpPr>
          <p:nvPr/>
        </p:nvSpPr>
        <p:spPr>
          <a:xfrm>
            <a:off x="4270248" y="4672485"/>
            <a:ext cx="7351776" cy="1819756"/>
          </a:xfrm>
          <a:prstGeom prst="rect">
            <a:avLst/>
          </a:prstGeom>
          <a:solidFill>
            <a:srgbClr val="FFF1EC"/>
          </a:solidFill>
        </p:spPr>
        <p:txBody>
          <a:bodyPr/>
          <a:lstStyle/>
          <a:p>
            <a:endParaRPr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6E4416A7-2409-4894-9D72-C08DB935BCEF}"/>
              </a:ext>
            </a:extLst>
          </p:cNvPr>
          <p:cNvSpPr>
            <a:spLocks noGrp="1"/>
          </p:cNvSpPr>
          <p:nvPr/>
        </p:nvSpPr>
        <p:spPr>
          <a:xfrm>
            <a:off x="4270248" y="5102352"/>
            <a:ext cx="41148" cy="1389888"/>
          </a:xfrm>
          <a:prstGeom prst="rect">
            <a:avLst/>
          </a:prstGeom>
          <a:solidFill>
            <a:srgbClr val="FF5B3D"/>
          </a:solidFill>
        </p:spPr>
        <p:txBody>
          <a:bodyPr/>
          <a:lstStyle/>
          <a:p>
            <a:endParaRPr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0E4F2B5-15D8-4335-AD3E-5ECB1BEDF797}"/>
              </a:ext>
            </a:extLst>
          </p:cNvPr>
          <p:cNvSpPr>
            <a:spLocks noGrp="1"/>
          </p:cNvSpPr>
          <p:nvPr/>
        </p:nvSpPr>
        <p:spPr>
          <a:xfrm>
            <a:off x="4526280" y="4738007"/>
            <a:ext cx="689457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D13A28"/>
                </a:solidFill>
                <a:latin typeface="JetBrains Mono"/>
                <a:ea typeface="JetBrains Mono"/>
                <a:cs typeface="JetBrains Mono"/>
              </a:rPr>
              <a:t>РЕЗУЛЬТАТ</a:t>
            </a:r>
            <a:endParaRPr sz="11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6A593E6F-F184-47AB-B4E3-1376FFBE1C84}"/>
              </a:ext>
            </a:extLst>
          </p:cNvPr>
          <p:cNvSpPr>
            <a:spLocks noGrp="1"/>
          </p:cNvSpPr>
          <p:nvPr/>
        </p:nvSpPr>
        <p:spPr>
          <a:xfrm>
            <a:off x="4526280" y="5048901"/>
            <a:ext cx="6894576" cy="8412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lvl="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создана основа для внедрения промышленной BI-системы;</a:t>
            </a:r>
          </a:p>
          <a:p>
            <a:pPr marL="342900" lvl="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подготовлены единые требования к качеству данных и управлению ими;</a:t>
            </a:r>
          </a:p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унифицированы данные по всем ключевым процессам компании;</a:t>
            </a:r>
          </a:p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FontTx/>
              <a:buChar char="—"/>
            </a:pPr>
            <a:r>
              <a:rPr sz="1100">
                <a:solidFill>
                  <a:srgbClr val="2A2722"/>
                </a:solidFill>
              </a:rPr>
              <a:t>подготовлена архитектура, сокращающая сроки разработки новых дашбордов data contracts → словарь показателей → модель данных → расчетный слой → QA → пилот DataLens → владельцы и управленческий ритм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950F95-E491-2544-1CA0-E663B5F22229}"/>
              </a:ext>
            </a:extLst>
          </p:cNvPr>
          <p:cNvSpPr>
            <a:spLocks noGrp="1"/>
          </p:cNvSpPr>
          <p:nvPr/>
        </p:nvSpPr>
        <p:spPr>
          <a:xfrm>
            <a:off x="502763" y="5077361"/>
            <a:ext cx="33744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i="1">
                <a:latin typeface="Rubik"/>
                <a:ea typeface="Rubik"/>
                <a:cs typeface="Rubik"/>
              </a:rPr>
              <a:t>Технологическая компания </a:t>
            </a:r>
          </a:p>
          <a:p>
            <a:r>
              <a:rPr sz="1600" i="1">
                <a:latin typeface="Rubik"/>
                <a:ea typeface="Rubik"/>
                <a:cs typeface="Rubik"/>
              </a:rPr>
              <a:t>в сфере цифровых активов</a:t>
            </a:r>
            <a:endParaRPr sz="1600" i="1"/>
          </a:p>
        </p:txBody>
      </p:sp>
    </p:spTree>
    <p:extLst>
      <p:ext uri="{BB962C8B-B14F-4D97-AF65-F5344CB8AC3E}">
        <p14:creationId xmlns:p14="http://schemas.microsoft.com/office/powerpoint/2010/main" val="309177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F71B048-F251-496C-8DFA-BB894A2C353B}"/>
              </a:ext>
            </a:extLst>
          </p:cNvPr>
          <p:cNvSpPr>
            <a:spLocks noGrp="1"/>
          </p:cNvSpPr>
          <p:nvPr/>
        </p:nvSpPr>
        <p:spPr>
          <a:xfrm>
            <a:off x="9354312" y="256032"/>
            <a:ext cx="2286000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r">
              <a:buNone/>
            </a:pPr>
            <a:r>
              <a:rPr sz="9200" b="1">
                <a:solidFill>
                  <a:srgbClr val="1A1714">
                    <a:alpha val="8000"/>
                  </a:srgbClr>
                </a:solidFill>
                <a:latin typeface="Unbounded"/>
                <a:ea typeface="Unbounded"/>
                <a:cs typeface="Unbounded"/>
              </a:rPr>
              <a:t>05</a:t>
            </a:r>
            <a:endParaRPr sz="9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DC7461C-EF31-450C-9574-28BF39B79002}"/>
              </a:ext>
            </a:extLst>
          </p:cNvPr>
          <p:cNvSpPr>
            <a:spLocks noGrp="1"/>
          </p:cNvSpPr>
          <p:nvPr/>
        </p:nvSpPr>
        <p:spPr>
          <a:xfrm>
            <a:off x="566928" y="45720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КЕЙС 05</a:t>
            </a:r>
            <a:endParaRPr sz="11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8F5352A-7B5B-4DD3-A4E3-286E4A9E00E4}"/>
              </a:ext>
            </a:extLst>
          </p:cNvPr>
          <p:cNvSpPr>
            <a:spLocks noGrp="1"/>
          </p:cNvSpPr>
          <p:nvPr/>
        </p:nvSpPr>
        <p:spPr>
          <a:xfrm>
            <a:off x="566927" y="786384"/>
            <a:ext cx="9884877" cy="1234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700" b="1" spc="-30" dirty="0" err="1">
                <a:solidFill>
                  <a:srgbClr val="1A1714"/>
                </a:solidFill>
                <a:latin typeface="Oswald"/>
                <a:ea typeface="Oswald"/>
                <a:cs typeface="Oswald"/>
              </a:rPr>
              <a:t>Системная</a:t>
            </a:r>
            <a:r>
              <a:rPr sz="2700" b="1" spc="-30" dirty="0">
                <a:solidFill>
                  <a:srgbClr val="1A1714"/>
                </a:solidFill>
                <a:latin typeface="Oswald"/>
                <a:ea typeface="Oswald"/>
                <a:cs typeface="Oswald"/>
              </a:rPr>
              <a:t> </a:t>
            </a:r>
            <a:r>
              <a:rPr sz="2700" b="1" spc="-30" dirty="0" err="1">
                <a:solidFill>
                  <a:srgbClr val="1A1714"/>
                </a:solidFill>
                <a:latin typeface="Oswald"/>
                <a:ea typeface="Oswald"/>
                <a:cs typeface="Oswald"/>
              </a:rPr>
              <a:t>лидогенерация</a:t>
            </a:r>
            <a:r>
              <a:rPr sz="2700" b="1" spc="-30" dirty="0">
                <a:solidFill>
                  <a:srgbClr val="1A1714"/>
                </a:solidFill>
                <a:latin typeface="Oswald"/>
                <a:ea typeface="Oswald"/>
                <a:cs typeface="Oswald"/>
              </a:rPr>
              <a:t> </a:t>
            </a:r>
            <a:r>
              <a:rPr sz="2700" b="1" spc="-30" dirty="0" err="1">
                <a:solidFill>
                  <a:srgbClr val="1A1714"/>
                </a:solidFill>
                <a:latin typeface="Oswald"/>
                <a:ea typeface="Oswald"/>
                <a:cs typeface="Oswald"/>
              </a:rPr>
              <a:t>для</a:t>
            </a:r>
            <a:r>
              <a:rPr sz="2700" b="1" spc="-30" dirty="0">
                <a:solidFill>
                  <a:srgbClr val="1A1714"/>
                </a:solidFill>
                <a:latin typeface="Oswald"/>
                <a:ea typeface="Oswald"/>
                <a:cs typeface="Oswald"/>
              </a:rPr>
              <a:t> IT-</a:t>
            </a:r>
            <a:r>
              <a:rPr sz="2700" b="1" spc="-30" dirty="0" err="1">
                <a:solidFill>
                  <a:srgbClr val="1A1714"/>
                </a:solidFill>
                <a:latin typeface="Oswald"/>
                <a:ea typeface="Oswald"/>
                <a:cs typeface="Oswald"/>
              </a:rPr>
              <a:t>интегратора</a:t>
            </a:r>
            <a:r>
              <a:rPr lang="ru-RU" sz="2800" i="1" dirty="0">
                <a:latin typeface="Rubik"/>
                <a:ea typeface="Rubik"/>
                <a:cs typeface="Rubik"/>
              </a:rPr>
              <a:t>: </a:t>
            </a:r>
            <a:r>
              <a:rPr lang="en" sz="2000" i="1" dirty="0">
                <a:latin typeface="Rubik"/>
                <a:ea typeface="Rubik"/>
                <a:cs typeface="Rubik"/>
              </a:rPr>
              <a:t>ESB,</a:t>
            </a:r>
            <a:r>
              <a:rPr lang="ru-RU" sz="2000" i="1" dirty="0">
                <a:latin typeface="Rubik"/>
                <a:ea typeface="Rubik"/>
                <a:cs typeface="Rubik"/>
              </a:rPr>
              <a:t> микросервисы и </a:t>
            </a:r>
            <a:r>
              <a:rPr lang="en" sz="2000" i="1" dirty="0">
                <a:latin typeface="Rubik"/>
                <a:ea typeface="Rubik"/>
                <a:cs typeface="Rubik"/>
              </a:rPr>
              <a:t>DWH</a:t>
            </a:r>
            <a:endParaRPr lang="en" sz="2000" i="1" dirty="0"/>
          </a:p>
          <a:p>
            <a:pPr marL="0" indent="0" algn="l">
              <a:lnSpc>
                <a:spcPts val="2900"/>
              </a:lnSpc>
              <a:buNone/>
            </a:pPr>
            <a:endParaRPr sz="27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A672AE3-42E1-4124-A5C3-FF7ED3F598BE}"/>
              </a:ext>
            </a:extLst>
          </p:cNvPr>
          <p:cNvSpPr>
            <a:spLocks noGrp="1"/>
          </p:cNvSpPr>
          <p:nvPr/>
        </p:nvSpPr>
        <p:spPr>
          <a:xfrm>
            <a:off x="566928" y="2084832"/>
            <a:ext cx="11055096" cy="0"/>
          </a:xfrm>
          <a:prstGeom prst="line">
            <a:avLst/>
          </a:prstGeom>
          <a:noFill/>
          <a:ln w="12700">
            <a:solidFill>
              <a:srgbClr val="B7B2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8FF8110-9D93-4587-A561-160CAF36D9ED}"/>
              </a:ext>
            </a:extLst>
          </p:cNvPr>
          <p:cNvSpPr>
            <a:spLocks noGrp="1"/>
          </p:cNvSpPr>
          <p:nvPr/>
        </p:nvSpPr>
        <p:spPr>
          <a:xfrm>
            <a:off x="566928" y="2377440"/>
            <a:ext cx="324612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ЗАПРОС</a:t>
            </a:r>
            <a:endParaRPr sz="11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1F77905-1B61-4B2C-A4CA-0C706069BC8D}"/>
              </a:ext>
            </a:extLst>
          </p:cNvPr>
          <p:cNvSpPr>
            <a:spLocks noGrp="1"/>
          </p:cNvSpPr>
          <p:nvPr/>
        </p:nvSpPr>
        <p:spPr>
          <a:xfrm>
            <a:off x="566928" y="2706624"/>
            <a:ext cx="3246120" cy="3749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sz="14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Перевести привлечение квалифицированных лидов из неуправляемого режима в системный процесс.</a:t>
            </a:r>
            <a:endParaRPr sz="140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38B4D47-357B-4A67-AFF0-22C43AF0B52B}"/>
              </a:ext>
            </a:extLst>
          </p:cNvPr>
          <p:cNvSpPr>
            <a:spLocks noGrp="1"/>
          </p:cNvSpPr>
          <p:nvPr/>
        </p:nvSpPr>
        <p:spPr>
          <a:xfrm>
            <a:off x="4041648" y="2377440"/>
            <a:ext cx="0" cy="4114800"/>
          </a:xfrm>
          <a:prstGeom prst="line">
            <a:avLst/>
          </a:prstGeom>
          <a:noFill/>
          <a:ln w="12700">
            <a:solidFill>
              <a:srgbClr val="DEDA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19ECE2A-EB74-45DE-9CFB-41E23FBF356E}"/>
              </a:ext>
            </a:extLst>
          </p:cNvPr>
          <p:cNvSpPr>
            <a:spLocks noGrp="1"/>
          </p:cNvSpPr>
          <p:nvPr/>
        </p:nvSpPr>
        <p:spPr>
          <a:xfrm>
            <a:off x="4270248" y="2377440"/>
            <a:ext cx="735177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FF5B3D"/>
                </a:solidFill>
                <a:latin typeface="JetBrains Mono"/>
                <a:ea typeface="JetBrains Mono"/>
                <a:cs typeface="JetBrains Mono"/>
              </a:rPr>
              <a:t>ЧТО СДЕЛАЛИ</a:t>
            </a:r>
            <a:endParaRPr sz="11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96FE6AA-40EF-43DE-84E8-8B32CA64F0EC}"/>
              </a:ext>
            </a:extLst>
          </p:cNvPr>
          <p:cNvSpPr>
            <a:spLocks noGrp="1"/>
          </p:cNvSpPr>
          <p:nvPr/>
        </p:nvSpPr>
        <p:spPr>
          <a:xfrm>
            <a:off x="4270248" y="2706624"/>
            <a:ext cx="7351776" cy="23957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спроектировали сквозную вебинарную воронку;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подготовили лендинг, рекламные материалы и рассылки;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запустили анонсы в партнерских и отраслевых каналах;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настроили прогрев аудитории при регистрации;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интегрировали вебинарную воронку с CRM;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подготовили материалы и офферы для участников;</a:t>
            </a:r>
            <a:endParaRPr sz="1100"/>
          </a:p>
          <a:p>
            <a:pPr marL="342900" indent="-342900" algn="l">
              <a:lnSpc>
                <a:spcPts val="1452"/>
              </a:lnSpc>
              <a:spcAft>
                <a:spcPts val="6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  <a:latin typeface="Inter Tight"/>
                <a:ea typeface="Inter Tight"/>
                <a:cs typeface="Inter Tight"/>
              </a:rPr>
              <a:t>выстроили пост-коммуникацию и обработку регистраций.</a:t>
            </a:r>
            <a:endParaRPr sz="110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573FBF0-749E-4899-8FAE-F5EA3C8CFF60}"/>
              </a:ext>
            </a:extLst>
          </p:cNvPr>
          <p:cNvSpPr>
            <a:spLocks noGrp="1"/>
          </p:cNvSpPr>
          <p:nvPr/>
        </p:nvSpPr>
        <p:spPr>
          <a:xfrm>
            <a:off x="4270248" y="4672485"/>
            <a:ext cx="7351776" cy="1819756"/>
          </a:xfrm>
          <a:prstGeom prst="rect">
            <a:avLst/>
          </a:prstGeom>
          <a:solidFill>
            <a:srgbClr val="FFF1EC"/>
          </a:solidFill>
        </p:spPr>
        <p:txBody>
          <a:bodyPr/>
          <a:lstStyle/>
          <a:p>
            <a:endParaRPr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6E4416A7-2409-4894-9D72-C08DB935BCEF}"/>
              </a:ext>
            </a:extLst>
          </p:cNvPr>
          <p:cNvSpPr>
            <a:spLocks noGrp="1"/>
          </p:cNvSpPr>
          <p:nvPr/>
        </p:nvSpPr>
        <p:spPr>
          <a:xfrm>
            <a:off x="4270248" y="5102352"/>
            <a:ext cx="41148" cy="1389888"/>
          </a:xfrm>
          <a:prstGeom prst="rect">
            <a:avLst/>
          </a:prstGeom>
          <a:solidFill>
            <a:srgbClr val="FF5B3D"/>
          </a:solidFill>
        </p:spPr>
        <p:txBody>
          <a:bodyPr/>
          <a:lstStyle/>
          <a:p>
            <a:endParaRPr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0E4F2B5-15D8-4335-AD3E-5ECB1BEDF797}"/>
              </a:ext>
            </a:extLst>
          </p:cNvPr>
          <p:cNvSpPr>
            <a:spLocks noGrp="1"/>
          </p:cNvSpPr>
          <p:nvPr/>
        </p:nvSpPr>
        <p:spPr>
          <a:xfrm>
            <a:off x="4526280" y="4738007"/>
            <a:ext cx="6894576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sz="1100" b="1" spc="200">
                <a:solidFill>
                  <a:srgbClr val="D13A28"/>
                </a:solidFill>
                <a:latin typeface="JetBrains Mono"/>
                <a:ea typeface="JetBrains Mono"/>
                <a:cs typeface="JetBrains Mono"/>
              </a:rPr>
              <a:t>РЕЗУЛЬТАТ</a:t>
            </a:r>
            <a:endParaRPr sz="11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6A593E6F-F184-47AB-B4E3-1376FFBE1C84}"/>
              </a:ext>
            </a:extLst>
          </p:cNvPr>
          <p:cNvSpPr>
            <a:spLocks noGrp="1"/>
          </p:cNvSpPr>
          <p:nvPr/>
        </p:nvSpPr>
        <p:spPr>
          <a:xfrm>
            <a:off x="4526280" y="5048901"/>
            <a:ext cx="6894576" cy="8412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342900" lvl="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создан воспроизводимый процесс привлечения и обработки IT-аудитории;</a:t>
            </a:r>
          </a:p>
          <a:p>
            <a:pPr marL="342900" lvl="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маркетинговые активности связаны с CRM и дальнейшей коммерческой работой;</a:t>
            </a:r>
          </a:p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Char char="—"/>
            </a:pPr>
            <a:r>
              <a:rPr sz="1100">
                <a:solidFill>
                  <a:srgbClr val="2A2722"/>
                </a:solidFill>
              </a:rPr>
              <a:t>воронка охватывает весь цикл: подготовка → привлечение → вебинар → догрев → консультации;</a:t>
            </a:r>
          </a:p>
          <a:p>
            <a:pPr marL="342900" indent="-342900">
              <a:lnSpc>
                <a:spcPts val="1452"/>
              </a:lnSpc>
              <a:spcAft>
                <a:spcPts val="500"/>
              </a:spcAft>
              <a:buSzPct val="100000"/>
              <a:buFontTx/>
              <a:buChar char="—"/>
            </a:pPr>
            <a:r>
              <a:rPr sz="1100">
                <a:solidFill>
                  <a:srgbClr val="2A2722"/>
                </a:solidFill>
              </a:rPr>
              <a:t>сформирован рабочий контур для системной лидогенерации без ручной сборки каждого запуска.</a:t>
            </a:r>
          </a:p>
        </p:txBody>
      </p:sp>
    </p:spTree>
    <p:extLst>
      <p:ext uri="{BB962C8B-B14F-4D97-AF65-F5344CB8AC3E}">
        <p14:creationId xmlns:p14="http://schemas.microsoft.com/office/powerpoint/2010/main" val="309177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747</Words>
  <Application>Microsoft Macintosh PowerPoint</Application>
  <DocSecurity>0</DocSecurity>
  <PresentationFormat>Широкоэкранный</PresentationFormat>
  <Paragraphs>118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-webkit-standard</vt:lpstr>
      <vt:lpstr>Arial</vt:lpstr>
      <vt:lpstr>Calibri</vt:lpstr>
      <vt:lpstr>Inter Tight</vt:lpstr>
      <vt:lpstr>JetBrains Mono</vt:lpstr>
      <vt:lpstr>Oswald</vt:lpstr>
      <vt:lpstr>Rubik</vt:lpstr>
      <vt:lpstr>Unbounded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Cx 4315</cp:lastModifiedBy>
  <cp:revision>2</cp:revision>
  <dcterms:created xsi:type="dcterms:W3CDTF">2026-08-17T12:33:46Z</dcterms:created>
  <dcterms:modified xsi:type="dcterms:W3CDTF">2026-08-17T12:38:09Z</dcterms:modified>
</cp:coreProperties>
</file>